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8"/>
  </p:notesMasterIdLst>
  <p:handoutMasterIdLst>
    <p:handoutMasterId r:id="rId9"/>
  </p:handoutMasterIdLst>
  <p:sldIdLst>
    <p:sldId id="1089" r:id="rId2"/>
    <p:sldId id="1090" r:id="rId3"/>
    <p:sldId id="1091" r:id="rId4"/>
    <p:sldId id="1092" r:id="rId5"/>
    <p:sldId id="1087" r:id="rId6"/>
    <p:sldId id="1088" r:id="rId7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00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3"/>
    <a:srgbClr val="FF00FF"/>
    <a:srgbClr val="006600"/>
    <a:srgbClr val="FFFFCC"/>
    <a:srgbClr val="4B7950"/>
    <a:srgbClr val="FFCCCC"/>
    <a:srgbClr val="0000CC"/>
    <a:srgbClr val="CC9900"/>
    <a:srgbClr val="99CC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8" autoAdjust="0"/>
    <p:restoredTop sz="93441" autoAdjust="0"/>
  </p:normalViewPr>
  <p:slideViewPr>
    <p:cSldViewPr snapToGrid="0" showGuides="1">
      <p:cViewPr varScale="1">
        <p:scale>
          <a:sx n="106" d="100"/>
          <a:sy n="106" d="100"/>
        </p:scale>
        <p:origin x="22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" d="1"/>
        <a:sy n="1" d="1"/>
      </p:scale>
      <p:origin x="0" y="-606"/>
    </p:cViewPr>
  </p:sorterViewPr>
  <p:notesViewPr>
    <p:cSldViewPr snapToGrid="0" showGuides="1">
      <p:cViewPr>
        <p:scale>
          <a:sx n="125" d="100"/>
          <a:sy n="125" d="100"/>
        </p:scale>
        <p:origin x="2868" y="-1116"/>
      </p:cViewPr>
      <p:guideLst>
        <p:guide orient="horz" pos="2800"/>
        <p:guide pos="27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5"/>
            <a:ext cx="3039109" cy="46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t" anchorCtr="0" compatLnSpc="1">
            <a:prstTxWarp prst="textNoShape">
              <a:avLst/>
            </a:prstTxWarp>
          </a:bodyPr>
          <a:lstStyle>
            <a:lvl1pPr algn="l" defTabSz="930520" eaLnBrk="1" hangingPunct="1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UNCLASSIFIED</a:t>
            </a:r>
            <a:endParaRPr lang="en-US" altLang="ja-JP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12" y="15"/>
            <a:ext cx="3039108" cy="46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t" anchorCtr="0" compatLnSpc="1">
            <a:prstTxWarp prst="textNoShape">
              <a:avLst/>
            </a:prstTxWarp>
          </a:bodyPr>
          <a:lstStyle>
            <a:lvl1pPr algn="r" defTabSz="930520" eaLnBrk="1" hangingPunct="1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170"/>
            <a:ext cx="3039109" cy="46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b" anchorCtr="0" compatLnSpc="1">
            <a:prstTxWarp prst="textNoShape">
              <a:avLst/>
            </a:prstTxWarp>
          </a:bodyPr>
          <a:lstStyle>
            <a:lvl1pPr algn="l" defTabSz="930520" eaLnBrk="1" hangingPunct="1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12" y="8830170"/>
            <a:ext cx="3039108" cy="46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b" anchorCtr="0" compatLnSpc="1">
            <a:prstTxWarp prst="textNoShape">
              <a:avLst/>
            </a:prstTxWarp>
          </a:bodyPr>
          <a:lstStyle>
            <a:lvl1pPr algn="r" defTabSz="930520" eaLnBrk="1" hangingPunct="1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60C0D0-DA27-4822-A9CB-4B852EFCA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035080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5"/>
            <a:ext cx="3039109" cy="46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t" anchorCtr="0" compatLnSpc="1">
            <a:prstTxWarp prst="textNoShape">
              <a:avLst/>
            </a:prstTxWarp>
          </a:bodyPr>
          <a:lstStyle>
            <a:lvl1pPr algn="l" defTabSz="930520" eaLnBrk="1" hangingPunct="1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UNCLASSIFIED</a:t>
            </a:r>
            <a:endParaRPr lang="en-US" altLang="ja-JP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9788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706" y="8828569"/>
            <a:ext cx="3039109" cy="46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b" anchorCtr="0" compatLnSpc="1">
            <a:prstTxWarp prst="textNoShape">
              <a:avLst/>
            </a:prstTxWarp>
          </a:bodyPr>
          <a:lstStyle>
            <a:lvl1pPr algn="r" defTabSz="930520" eaLnBrk="1" hangingPunct="1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FC65A7-F0A8-46A0-8381-C13A4F6F09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8830676"/>
            <a:ext cx="3038145" cy="464205"/>
          </a:xfrm>
          <a:prstGeom prst="rect">
            <a:avLst/>
          </a:prstGeom>
        </p:spPr>
        <p:txBody>
          <a:bodyPr vert="horz" lIns="87888" tIns="43944" rIns="87888" bIns="439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02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19335" y="4021837"/>
            <a:ext cx="4956654" cy="557046"/>
          </a:xfrm>
          <a:prstGeom prst="rect">
            <a:avLst/>
          </a:prstGeom>
          <a:noFill/>
        </p:spPr>
        <p:txBody>
          <a:bodyPr wrap="square" lIns="82783" tIns="41392" rIns="82783" bIns="41392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SzPct val="110000"/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08A39-B0FA-4A8B-9330-075038A0D03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8197" name="Header Placeholder 4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12"/>
            <a:ext cx="2684415" cy="423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ANNEX C to OPORD 11-XXX:  IPB Briefing Template (U)</a:t>
            </a:r>
          </a:p>
        </p:txBody>
      </p:sp>
    </p:spTree>
    <p:extLst>
      <p:ext uri="{BB962C8B-B14F-4D97-AF65-F5344CB8AC3E}">
        <p14:creationId xmlns:p14="http://schemas.microsoft.com/office/powerpoint/2010/main" val="116711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19335" y="4021837"/>
            <a:ext cx="4956654" cy="557046"/>
          </a:xfrm>
          <a:prstGeom prst="rect">
            <a:avLst/>
          </a:prstGeom>
          <a:noFill/>
        </p:spPr>
        <p:txBody>
          <a:bodyPr wrap="square" lIns="82783" tIns="41392" rIns="82783" bIns="41392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SzPct val="110000"/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08A39-B0FA-4A8B-9330-075038A0D037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8197" name="Header Placeholder 4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12"/>
            <a:ext cx="2684415" cy="423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ANNEX C to OPORD 11-XXX:  IPB Briefing Template (U)</a:t>
            </a:r>
          </a:p>
        </p:txBody>
      </p:sp>
    </p:spTree>
    <p:extLst>
      <p:ext uri="{BB962C8B-B14F-4D97-AF65-F5344CB8AC3E}">
        <p14:creationId xmlns:p14="http://schemas.microsoft.com/office/powerpoint/2010/main" val="92068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SC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5880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3695700"/>
            <a:ext cx="9163050" cy="3162300"/>
          </a:xfrm>
          <a:prstGeom prst="rect">
            <a:avLst/>
          </a:prstGeom>
        </p:spPr>
      </p:pic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487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4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EDE6-6CB9-4026-BADD-BDA4A2505476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1995-CF78-4E28-AC81-A5734AF9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EDE6-6CB9-4026-BADD-BDA4A2505476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1995-CF78-4E28-AC81-A5734AF99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5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5937785"/>
            <a:ext cx="9144000" cy="923925"/>
            <a:chOff x="0" y="5877963"/>
            <a:chExt cx="9144000" cy="923925"/>
          </a:xfrm>
        </p:grpSpPr>
        <p:pic>
          <p:nvPicPr>
            <p:cNvPr id="13" name="LowerBar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877963"/>
              <a:ext cx="9144000" cy="9239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6101" y="6054652"/>
              <a:ext cx="659247" cy="602112"/>
            </a:xfrm>
            <a:prstGeom prst="rect">
              <a:avLst/>
            </a:prstGeom>
          </p:spPr>
        </p:pic>
      </p:grpSp>
      <p:sp>
        <p:nvSpPr>
          <p:cNvPr id="17" name="bk object 17"/>
          <p:cNvSpPr/>
          <p:nvPr userDrawn="1"/>
        </p:nvSpPr>
        <p:spPr>
          <a:xfrm>
            <a:off x="0" y="0"/>
            <a:ext cx="9144000" cy="1027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029574" y="6642556"/>
            <a:ext cx="111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CF4C318D-DFA6-44A0-90B0-ABFCB78A54B4}" type="slidenum">
              <a:rPr lang="en-US" sz="1000" b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assification Lower"/>
          <p:cNvSpPr txBox="1">
            <a:spLocks/>
          </p:cNvSpPr>
          <p:nvPr userDrawn="1"/>
        </p:nvSpPr>
        <p:spPr>
          <a:xfrm>
            <a:off x="5461462" y="6683455"/>
            <a:ext cx="2061557" cy="153888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 smtClean="0"/>
              <a:t>	DDMMMYY</a:t>
            </a:r>
            <a:r>
              <a:rPr lang="en-US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_V#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6618373"/>
            <a:ext cx="41391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Name / (315) 652-Phone Number / email addressl@mail.mil</a:t>
            </a:r>
          </a:p>
        </p:txBody>
      </p:sp>
    </p:spTree>
    <p:extLst>
      <p:ext uri="{BB962C8B-B14F-4D97-AF65-F5344CB8AC3E}">
        <p14:creationId xmlns:p14="http://schemas.microsoft.com/office/powerpoint/2010/main" val="382201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0" r:id="rId2"/>
    <p:sldLayoutId id="2147484164" r:id="rId3"/>
    <p:sldLayoutId id="2147484165" r:id="rId4"/>
    <p:sldLayoutId id="2147484167" r:id="rId5"/>
    <p:sldLayoutId id="21474841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836761" y="44829"/>
            <a:ext cx="7772400" cy="48013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ETP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 up to USARJ Commander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836760" y="591864"/>
            <a:ext cx="7470627" cy="36933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Milestones</a:t>
            </a:r>
            <a:endParaRPr lang="en-US" sz="2000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endCxn id="5" idx="2"/>
          </p:cNvCxnSpPr>
          <p:nvPr/>
        </p:nvCxnSpPr>
        <p:spPr>
          <a:xfrm flipV="1">
            <a:off x="349175" y="1790862"/>
            <a:ext cx="5719331" cy="38840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5-Point Star 4"/>
          <p:cNvSpPr/>
          <p:nvPr/>
        </p:nvSpPr>
        <p:spPr>
          <a:xfrm>
            <a:off x="5938880" y="1149841"/>
            <a:ext cx="678730" cy="6410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103689" y="5458363"/>
            <a:ext cx="414779" cy="39592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1321318" y="4626080"/>
            <a:ext cx="414779" cy="39592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2499669" y="3817857"/>
            <a:ext cx="414779" cy="39592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3702576" y="3035372"/>
            <a:ext cx="414779" cy="39592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4903504" y="2222621"/>
            <a:ext cx="414779" cy="39592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5943" y="5470420"/>
            <a:ext cx="392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ETP</a:t>
            </a:r>
            <a:r>
              <a:rPr lang="en-US" sz="1800" dirty="0" smtClean="0"/>
              <a:t> initialized (NLT 45 Days prior)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893306" y="4670138"/>
            <a:ext cx="461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USAGO</a:t>
            </a:r>
            <a:r>
              <a:rPr lang="en-US" sz="1800" dirty="0" smtClean="0"/>
              <a:t> Commander (NLT 40 Days prior)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51833" y="3849412"/>
            <a:ext cx="456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USAGJ</a:t>
            </a:r>
            <a:r>
              <a:rPr lang="en-US" sz="1800" dirty="0" smtClean="0"/>
              <a:t> Commander (NLT 30 Days prior)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4202047" y="3068751"/>
            <a:ext cx="483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COVID</a:t>
            </a:r>
            <a:r>
              <a:rPr lang="en-US" sz="1800" dirty="0" smtClean="0"/>
              <a:t> Working Group (NLT 20 Days prior)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5318283" y="2222621"/>
            <a:ext cx="371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COVID</a:t>
            </a:r>
            <a:r>
              <a:rPr lang="en-US" sz="1800" dirty="0" smtClean="0"/>
              <a:t> Steering Committee (NLT 15 Days prior)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0789" y="1361311"/>
            <a:ext cx="252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USARJ Commander (NLT 10 Days prior)</a:t>
            </a:r>
            <a:endParaRPr lang="en-US" sz="1800" dirty="0"/>
          </a:p>
        </p:txBody>
      </p:sp>
      <p:sp>
        <p:nvSpPr>
          <p:cNvPr id="26" name="5-Point Star 25"/>
          <p:cNvSpPr/>
          <p:nvPr/>
        </p:nvSpPr>
        <p:spPr>
          <a:xfrm>
            <a:off x="5938880" y="1163826"/>
            <a:ext cx="678730" cy="64102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1321318" y="4640065"/>
            <a:ext cx="414779" cy="39592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7-Point Star 27"/>
          <p:cNvSpPr/>
          <p:nvPr/>
        </p:nvSpPr>
        <p:spPr>
          <a:xfrm>
            <a:off x="2499669" y="3831842"/>
            <a:ext cx="414779" cy="39592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7-Point Star 28"/>
          <p:cNvSpPr/>
          <p:nvPr/>
        </p:nvSpPr>
        <p:spPr>
          <a:xfrm>
            <a:off x="3702576" y="3049357"/>
            <a:ext cx="414779" cy="39592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7-Point Star 29"/>
          <p:cNvSpPr/>
          <p:nvPr/>
        </p:nvSpPr>
        <p:spPr>
          <a:xfrm>
            <a:off x="4903504" y="2236606"/>
            <a:ext cx="414779" cy="39592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8" y="1832640"/>
            <a:ext cx="82624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Request Packet for Groups greater that 25 </a:t>
            </a:r>
            <a:r>
              <a:rPr lang="en-US" sz="1400" dirty="0" err="1"/>
              <a:t>pax</a:t>
            </a:r>
            <a:r>
              <a:rPr lang="en-US" sz="1400" dirty="0"/>
              <a:t> / Organizational Events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/>
              <a:t>Request Form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 err="1"/>
              <a:t>CONOP</a:t>
            </a:r>
            <a:r>
              <a:rPr lang="en-US" sz="1400" dirty="0"/>
              <a:t> </a:t>
            </a:r>
            <a:endParaRPr lang="en-US" sz="1400" dirty="0" smtClean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 smtClean="0"/>
              <a:t>DRAW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 smtClean="0"/>
              <a:t>LOU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 err="1" smtClean="0"/>
              <a:t>COVID</a:t>
            </a:r>
            <a:r>
              <a:rPr lang="en-US" sz="1400" dirty="0" smtClean="0"/>
              <a:t> </a:t>
            </a:r>
            <a:r>
              <a:rPr lang="en-US" sz="1400" dirty="0" err="1" smtClean="0"/>
              <a:t>ETP</a:t>
            </a:r>
            <a:r>
              <a:rPr lang="en-US" sz="1400" dirty="0" smtClean="0"/>
              <a:t> signed by appropriate level of unit commander based on current restrictions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3868" y="3509611"/>
            <a:ext cx="65789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Packet Routing (will depend on </a:t>
            </a:r>
            <a:r>
              <a:rPr lang="en-US" sz="1400" dirty="0" err="1"/>
              <a:t>ETP</a:t>
            </a:r>
            <a:r>
              <a:rPr lang="en-US" sz="1400" dirty="0"/>
              <a:t> level during </a:t>
            </a:r>
            <a:r>
              <a:rPr lang="en-US" sz="1400" dirty="0" err="1"/>
              <a:t>COVID</a:t>
            </a:r>
            <a:r>
              <a:rPr lang="en-US" sz="1400" dirty="0"/>
              <a:t> restrictions)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/>
              <a:t>Group or Organization turns in completed packet to </a:t>
            </a:r>
            <a:r>
              <a:rPr lang="en-US" sz="1400" dirty="0" err="1"/>
              <a:t>DFMWR</a:t>
            </a:r>
            <a:endParaRPr lang="en-US" sz="14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 err="1"/>
              <a:t>DFMWR</a:t>
            </a:r>
            <a:r>
              <a:rPr lang="en-US" sz="1400" dirty="0"/>
              <a:t> validates packet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 err="1"/>
              <a:t>DFMWR</a:t>
            </a:r>
            <a:r>
              <a:rPr lang="en-US" sz="1400" dirty="0"/>
              <a:t> </a:t>
            </a:r>
            <a:r>
              <a:rPr lang="en-US" sz="1400" dirty="0" smtClean="0"/>
              <a:t>de-conflicts </a:t>
            </a:r>
            <a:r>
              <a:rPr lang="en-US" sz="1400" dirty="0"/>
              <a:t>against </a:t>
            </a:r>
            <a:r>
              <a:rPr lang="en-US" sz="1400" dirty="0" err="1" smtClean="0"/>
              <a:t>DFMWR</a:t>
            </a:r>
            <a:r>
              <a:rPr lang="en-US" sz="1400" dirty="0" smtClean="0"/>
              <a:t> calendar of </a:t>
            </a:r>
            <a:r>
              <a:rPr lang="en-US" sz="1400" dirty="0"/>
              <a:t>events to prevent overbooking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 err="1"/>
              <a:t>DFMWR</a:t>
            </a:r>
            <a:r>
              <a:rPr lang="en-US" sz="1400" dirty="0"/>
              <a:t> routes in GEARS for appropriate FYIs and approvals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7736" y="1045618"/>
            <a:ext cx="884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Recreational Organizational/Group Event Requests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6761" y="44829"/>
            <a:ext cx="7772400" cy="48013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ETP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 up to USARJ Commander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2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55811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CMD GRP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79448"/>
            <a:ext cx="709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USAG-J</a:t>
            </a:r>
            <a:endParaRPr lang="en-US" sz="1400" dirty="0"/>
          </a:p>
        </p:txBody>
      </p:sp>
      <p:sp>
        <p:nvSpPr>
          <p:cNvPr id="7" name="Down Arrow 6"/>
          <p:cNvSpPr/>
          <p:nvPr/>
        </p:nvSpPr>
        <p:spPr>
          <a:xfrm>
            <a:off x="268818" y="5292075"/>
            <a:ext cx="173936" cy="17890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1224719" y="4873459"/>
            <a:ext cx="7400808" cy="478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If approved at USAG-O level </a:t>
            </a:r>
          </a:p>
          <a:p>
            <a:r>
              <a:rPr lang="en-US" sz="1400" dirty="0" smtClean="0"/>
              <a:t>Note: need to discuss if 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SG or USAG-J as </a:t>
            </a:r>
            <a:r>
              <a:rPr lang="en-US" sz="1400" dirty="0" err="1" smtClean="0"/>
              <a:t>COVID</a:t>
            </a:r>
            <a:r>
              <a:rPr lang="en-US" sz="1400" dirty="0" smtClean="0"/>
              <a:t> restrictions go to 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SG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>
          <a:xfrm>
            <a:off x="993047" y="5043420"/>
            <a:ext cx="114122" cy="126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1224719" y="5388634"/>
            <a:ext cx="7400808" cy="478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/>
              <a:t>DGC, CSM, GC for </a:t>
            </a:r>
            <a:r>
              <a:rPr lang="en-US" sz="1400" dirty="0" err="1" smtClean="0"/>
              <a:t>ETP</a:t>
            </a:r>
            <a:r>
              <a:rPr lang="en-US" sz="1400" dirty="0" smtClean="0"/>
              <a:t> </a:t>
            </a:r>
            <a:r>
              <a:rPr lang="en-US" sz="1400" dirty="0"/>
              <a:t>review and acceptance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993047" y="5568360"/>
            <a:ext cx="114122" cy="126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33869" y="4264480"/>
            <a:ext cx="884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Routing Timeline: No less than 30 Business days prior to event date with completed packet submission (requests that require O-6 level </a:t>
            </a:r>
            <a:r>
              <a:rPr lang="en-US" sz="1400" dirty="0" err="1" smtClean="0"/>
              <a:t>ETP</a:t>
            </a:r>
            <a:r>
              <a:rPr lang="en-US" sz="1400" dirty="0" smtClean="0"/>
              <a:t> approval)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7736" y="923076"/>
            <a:ext cx="884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COVID</a:t>
            </a:r>
            <a:r>
              <a:rPr lang="en-US" dirty="0" smtClean="0"/>
              <a:t> </a:t>
            </a:r>
            <a:r>
              <a:rPr lang="en-US" dirty="0" err="1" smtClean="0"/>
              <a:t>ETP</a:t>
            </a:r>
            <a:r>
              <a:rPr lang="en-US" dirty="0" smtClean="0"/>
              <a:t> Routing </a:t>
            </a:r>
            <a:r>
              <a:rPr lang="en-US" sz="1400" dirty="0" smtClean="0"/>
              <a:t>(based on current published 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SG COVID-19 Situation / Prevention &amp; Mitigation Measures)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2407535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DFMWR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2931172"/>
            <a:ext cx="711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DPTMS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3463281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CMD GRP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268818" y="2743799"/>
            <a:ext cx="173936" cy="17890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37" name="Down Arrow 36"/>
          <p:cNvSpPr/>
          <p:nvPr/>
        </p:nvSpPr>
        <p:spPr>
          <a:xfrm>
            <a:off x="268817" y="3267441"/>
            <a:ext cx="173936" cy="17890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1224719" y="2325183"/>
            <a:ext cx="7400808" cy="478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if support is needed from USAG Okinawa resources/directorates, it is up to the requesting organization to coordinate and/or provide</a:t>
            </a:r>
            <a:endParaRPr lang="en-US" sz="1400" dirty="0"/>
          </a:p>
        </p:txBody>
      </p:sp>
      <p:sp>
        <p:nvSpPr>
          <p:cNvPr id="39" name="Right Arrow 38"/>
          <p:cNvSpPr/>
          <p:nvPr/>
        </p:nvSpPr>
        <p:spPr>
          <a:xfrm>
            <a:off x="993047" y="2495144"/>
            <a:ext cx="114122" cy="126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TextBox 39"/>
          <p:cNvSpPr txBox="1"/>
          <p:nvPr/>
        </p:nvSpPr>
        <p:spPr>
          <a:xfrm>
            <a:off x="1224719" y="2840358"/>
            <a:ext cx="7400808" cy="478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OPS, </a:t>
            </a:r>
            <a:r>
              <a:rPr lang="en-US" sz="1400" dirty="0" err="1" smtClean="0"/>
              <a:t>OPSEC</a:t>
            </a:r>
            <a:r>
              <a:rPr lang="en-US" sz="1400" dirty="0" smtClean="0"/>
              <a:t>, </a:t>
            </a:r>
            <a:r>
              <a:rPr lang="en-US" sz="1400" dirty="0" err="1" smtClean="0"/>
              <a:t>ATO</a:t>
            </a:r>
            <a:r>
              <a:rPr lang="en-US" sz="1400" dirty="0" smtClean="0"/>
              <a:t> for de-conflict of operational calendar, </a:t>
            </a:r>
            <a:r>
              <a:rPr lang="en-US" sz="1400" dirty="0" err="1" smtClean="0"/>
              <a:t>OPSEC</a:t>
            </a:r>
            <a:r>
              <a:rPr lang="en-US" sz="1400" dirty="0" smtClean="0"/>
              <a:t> review, and </a:t>
            </a:r>
            <a:r>
              <a:rPr lang="en-US" sz="1400" dirty="0" err="1" smtClean="0"/>
              <a:t>SEVA</a:t>
            </a:r>
            <a:r>
              <a:rPr lang="en-US" sz="1400" dirty="0" smtClean="0"/>
              <a:t> determination/drafting (not an approval or denial)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24720" y="3365295"/>
            <a:ext cx="7400808" cy="478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DGC, CSM, GC for approval, risk assessment, and (if </a:t>
            </a:r>
            <a:r>
              <a:rPr lang="en-US" sz="1400" dirty="0" err="1" smtClean="0"/>
              <a:t>COVID</a:t>
            </a:r>
            <a:r>
              <a:rPr lang="en-US" sz="1400" dirty="0" smtClean="0"/>
              <a:t>) </a:t>
            </a:r>
            <a:r>
              <a:rPr lang="en-US" sz="1400" dirty="0" err="1" smtClean="0"/>
              <a:t>ETP</a:t>
            </a:r>
            <a:r>
              <a:rPr lang="en-US" sz="1400" dirty="0" smtClean="0"/>
              <a:t> review and acceptance</a:t>
            </a:r>
            <a:endParaRPr lang="en-US" sz="1400" dirty="0"/>
          </a:p>
        </p:txBody>
      </p:sp>
      <p:sp>
        <p:nvSpPr>
          <p:cNvPr id="42" name="Right Arrow 41"/>
          <p:cNvSpPr/>
          <p:nvPr/>
        </p:nvSpPr>
        <p:spPr>
          <a:xfrm>
            <a:off x="993047" y="3020084"/>
            <a:ext cx="114122" cy="126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Right Arrow 42"/>
          <p:cNvSpPr/>
          <p:nvPr/>
        </p:nvSpPr>
        <p:spPr>
          <a:xfrm>
            <a:off x="988962" y="3545588"/>
            <a:ext cx="114122" cy="126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TextBox 43"/>
          <p:cNvSpPr txBox="1"/>
          <p:nvPr/>
        </p:nvSpPr>
        <p:spPr>
          <a:xfrm>
            <a:off x="33868" y="1786540"/>
            <a:ext cx="764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 Timeline: </a:t>
            </a:r>
            <a:r>
              <a:rPr lang="en-US" sz="1400" dirty="0"/>
              <a:t>No less than </a:t>
            </a:r>
            <a:r>
              <a:rPr lang="en-US" sz="1400" dirty="0" smtClean="0"/>
              <a:t>15 </a:t>
            </a:r>
            <a:r>
              <a:rPr lang="en-US" sz="1400" dirty="0"/>
              <a:t>Business days prior to event date with completed packet submission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6761" y="44829"/>
            <a:ext cx="7772400" cy="48013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ETP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 up to USARJ Commander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6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7" y="2430163"/>
            <a:ext cx="709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USAG-J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3867" y="2953800"/>
            <a:ext cx="456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WG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3867" y="3485909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</a:t>
            </a:r>
            <a:endParaRPr lang="en-US" sz="1400" dirty="0"/>
          </a:p>
        </p:txBody>
      </p:sp>
      <p:sp>
        <p:nvSpPr>
          <p:cNvPr id="7" name="Down Arrow 6"/>
          <p:cNvSpPr/>
          <p:nvPr/>
        </p:nvSpPr>
        <p:spPr>
          <a:xfrm>
            <a:off x="302685" y="2766427"/>
            <a:ext cx="173936" cy="17890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8" name="Down Arrow 7"/>
          <p:cNvSpPr/>
          <p:nvPr/>
        </p:nvSpPr>
        <p:spPr>
          <a:xfrm>
            <a:off x="302684" y="3290069"/>
            <a:ext cx="173936" cy="17890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1230308" y="2347811"/>
            <a:ext cx="7404648" cy="478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If approved at USAG-O and USAG-J (or 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SG) level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>
          <a:xfrm>
            <a:off x="1036340" y="2517772"/>
            <a:ext cx="114122" cy="126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1230308" y="2862986"/>
            <a:ext cx="7404648" cy="478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Briefed at USARJ COVID-19 Working Group(held once a week, Thursdays) by requesting organization for entry to Working Group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30309" y="3387923"/>
            <a:ext cx="7404648" cy="709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Briefed at USARJ COVID-19 Steering Committee (held once a week, Tuesdays) by requesting organization for forwarding to Commander, then briefed to Commander during weekly update. 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>
            <a:off x="1036340" y="3042712"/>
            <a:ext cx="114122" cy="126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ight Arrow 13"/>
          <p:cNvSpPr/>
          <p:nvPr/>
        </p:nvSpPr>
        <p:spPr>
          <a:xfrm>
            <a:off x="1032255" y="3568216"/>
            <a:ext cx="114122" cy="126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101605" y="1754255"/>
            <a:ext cx="878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Routing Timeline: </a:t>
            </a:r>
            <a:r>
              <a:rPr lang="en-US" sz="1400" dirty="0"/>
              <a:t>No less than </a:t>
            </a:r>
            <a:r>
              <a:rPr lang="en-US" sz="1400" dirty="0" smtClean="0"/>
              <a:t>45 </a:t>
            </a:r>
            <a:r>
              <a:rPr lang="en-US" sz="1400" dirty="0"/>
              <a:t>Business days prior to event date with completed packet submission(requests </a:t>
            </a:r>
            <a:r>
              <a:rPr lang="en-US" sz="1400" dirty="0" smtClean="0"/>
              <a:t>that require GO level </a:t>
            </a:r>
            <a:r>
              <a:rPr lang="en-US" sz="1400" dirty="0" err="1" smtClean="0"/>
              <a:t>ETP</a:t>
            </a:r>
            <a:r>
              <a:rPr lang="en-US" sz="1400" dirty="0" smtClean="0"/>
              <a:t> approval)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66" y="4242131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CMD GRP</a:t>
            </a:r>
            <a:endParaRPr lang="en-US" sz="1400" dirty="0"/>
          </a:p>
        </p:txBody>
      </p:sp>
      <p:sp>
        <p:nvSpPr>
          <p:cNvPr id="17" name="Down Arrow 16"/>
          <p:cNvSpPr/>
          <p:nvPr/>
        </p:nvSpPr>
        <p:spPr>
          <a:xfrm>
            <a:off x="302683" y="3886035"/>
            <a:ext cx="173936" cy="17890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8" name="TextBox 17"/>
          <p:cNvSpPr txBox="1"/>
          <p:nvPr/>
        </p:nvSpPr>
        <p:spPr>
          <a:xfrm>
            <a:off x="1230308" y="4144145"/>
            <a:ext cx="7404648" cy="478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If during the brief the CG approves, send the </a:t>
            </a:r>
            <a:r>
              <a:rPr lang="en-US" sz="1400" dirty="0" err="1" smtClean="0"/>
              <a:t>ETP</a:t>
            </a:r>
            <a:r>
              <a:rPr lang="en-US" sz="1400" dirty="0" smtClean="0"/>
              <a:t> for review and acceptance</a:t>
            </a:r>
            <a:endParaRPr lang="en-US" sz="1400" dirty="0"/>
          </a:p>
        </p:txBody>
      </p:sp>
      <p:sp>
        <p:nvSpPr>
          <p:cNvPr id="19" name="Right Arrow 18"/>
          <p:cNvSpPr/>
          <p:nvPr/>
        </p:nvSpPr>
        <p:spPr>
          <a:xfrm>
            <a:off x="1032254" y="4324438"/>
            <a:ext cx="114122" cy="1264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TextBox 19"/>
          <p:cNvSpPr txBox="1"/>
          <p:nvPr/>
        </p:nvSpPr>
        <p:spPr>
          <a:xfrm>
            <a:off x="67736" y="1121034"/>
            <a:ext cx="884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COVID</a:t>
            </a:r>
            <a:r>
              <a:rPr lang="en-US" dirty="0" smtClean="0"/>
              <a:t> </a:t>
            </a:r>
            <a:r>
              <a:rPr lang="en-US" dirty="0" err="1" smtClean="0"/>
              <a:t>ETP</a:t>
            </a:r>
            <a:r>
              <a:rPr lang="en-US" dirty="0" smtClean="0"/>
              <a:t> Routing </a:t>
            </a:r>
            <a:r>
              <a:rPr lang="en-US" sz="1400" dirty="0" smtClean="0"/>
              <a:t>(based on current published 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SG COVID-19 Situation / Prevention &amp; Mitigation Measures)</a:t>
            </a:r>
            <a:endParaRPr lang="en-US" sz="14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36761" y="44829"/>
            <a:ext cx="7772400" cy="48013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ETP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 up to USARJ Commander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1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836761" y="44829"/>
            <a:ext cx="7772400" cy="48013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of Operations for (Unit Name)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836760" y="591864"/>
            <a:ext cx="7470627" cy="36933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(DD MMM </a:t>
            </a:r>
            <a:r>
              <a:rPr lang="en-US" sz="20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YYYY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159" y="656767"/>
            <a:ext cx="2770360" cy="2848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5607" y="2842787"/>
            <a:ext cx="5264503" cy="3051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708618" y="2381061"/>
            <a:ext cx="416459" cy="31687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699564" y="2372008"/>
            <a:ext cx="9054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335607" y="2381061"/>
            <a:ext cx="3373013" cy="4617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25077" y="2381061"/>
            <a:ext cx="1475033" cy="4617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/>
          </p:cNvSpPr>
          <p:nvPr/>
        </p:nvSpPr>
        <p:spPr>
          <a:xfrm>
            <a:off x="18106" y="1095468"/>
            <a:ext cx="3272231" cy="5413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Phase 1: Set-up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Timeline: 0600-0900 Pavilion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err="1" smtClean="0"/>
              <a:t>COVID</a:t>
            </a:r>
            <a:r>
              <a:rPr lang="en-US" sz="1400" b="0" dirty="0" smtClean="0"/>
              <a:t>: All personnel will wear masks (list all measures)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Bounce house (or other equipment), </a:t>
            </a:r>
            <a:r>
              <a:rPr lang="en-US" sz="1400" b="0" dirty="0" err="1" smtClean="0"/>
              <a:t>handwash</a:t>
            </a:r>
            <a:r>
              <a:rPr lang="en-US" sz="1400" b="0" dirty="0" smtClean="0"/>
              <a:t>/sanitization stations and food areas set-up (clearly mark locations on map)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  <a:p>
            <a:r>
              <a:rPr lang="en-US" sz="1400" dirty="0" smtClean="0"/>
              <a:t>Phase 2: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Timeline: 0900-1500 Pavilion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err="1" smtClean="0"/>
              <a:t>COVID</a:t>
            </a:r>
            <a:r>
              <a:rPr lang="en-US" sz="1400" b="0" dirty="0" smtClean="0"/>
              <a:t>: All personnel will wear masks and social distancing is enforced (list </a:t>
            </a:r>
            <a:r>
              <a:rPr lang="en-US" sz="1400" b="0" dirty="0"/>
              <a:t>all measures</a:t>
            </a:r>
            <a:r>
              <a:rPr lang="en-US" sz="1400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Events ran (give timeline if multiple 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  <a:p>
            <a:r>
              <a:rPr lang="en-US" sz="1400" dirty="0" smtClean="0"/>
              <a:t>Phase 3: Tear-down &amp; </a:t>
            </a:r>
            <a:r>
              <a:rPr lang="en-US" sz="1400" dirty="0" err="1" smtClean="0"/>
              <a:t>Exfil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Timeline: 1500-1600 Pavilion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err="1" smtClean="0"/>
              <a:t>COVID</a:t>
            </a:r>
            <a:r>
              <a:rPr lang="en-US" sz="1400" b="0" dirty="0" smtClean="0"/>
              <a:t>: All personnel will wear masks (</a:t>
            </a:r>
            <a:r>
              <a:rPr lang="en-US" sz="1400" b="0" dirty="0"/>
              <a:t>list all measures</a:t>
            </a:r>
            <a:r>
              <a:rPr lang="en-US" sz="1400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All equipment torn down and trash picked up.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Release and </a:t>
            </a:r>
            <a:r>
              <a:rPr lang="en-US" sz="1400" b="0" dirty="0" err="1" smtClean="0"/>
              <a:t>Exfil</a:t>
            </a: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20" name="Rectangle 19"/>
          <p:cNvSpPr/>
          <p:nvPr/>
        </p:nvSpPr>
        <p:spPr>
          <a:xfrm rot="20538509">
            <a:off x="3724549" y="4029383"/>
            <a:ext cx="977774" cy="67782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35607" y="1095468"/>
            <a:ext cx="2893177" cy="1285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Who: </a:t>
            </a:r>
            <a:r>
              <a:rPr lang="en-US" sz="1200" b="0" dirty="0" smtClean="0"/>
              <a:t>Unit Name</a:t>
            </a:r>
          </a:p>
          <a:p>
            <a:r>
              <a:rPr lang="en-US" sz="1200" dirty="0" smtClean="0"/>
              <a:t>What: </a:t>
            </a:r>
            <a:r>
              <a:rPr lang="en-US" sz="1200" b="0" dirty="0" smtClean="0"/>
              <a:t>Event Type</a:t>
            </a:r>
          </a:p>
          <a:p>
            <a:r>
              <a:rPr lang="en-US" sz="1200" dirty="0" smtClean="0"/>
              <a:t>When: </a:t>
            </a:r>
            <a:r>
              <a:rPr lang="en-US" sz="1200" b="0" dirty="0" err="1" smtClean="0"/>
              <a:t>DTG</a:t>
            </a:r>
            <a:endParaRPr lang="en-US" sz="1200" b="0" dirty="0" smtClean="0"/>
          </a:p>
          <a:p>
            <a:r>
              <a:rPr lang="en-US" sz="1200" dirty="0" smtClean="0"/>
              <a:t>Where:</a:t>
            </a:r>
            <a:r>
              <a:rPr lang="en-US" sz="1200" b="0" dirty="0" smtClean="0"/>
              <a:t> Exact Reserved Location</a:t>
            </a:r>
            <a:endParaRPr lang="en-US" sz="1200" dirty="0" smtClean="0"/>
          </a:p>
          <a:p>
            <a:r>
              <a:rPr lang="en-US" sz="1200" dirty="0" smtClean="0"/>
              <a:t>Why:</a:t>
            </a:r>
            <a:r>
              <a:rPr lang="en-US" sz="1200" b="0" dirty="0" smtClean="0"/>
              <a:t> Reason behind event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35607" y="5930017"/>
            <a:ext cx="4106342" cy="579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Risk Assessment Level: LOW/MEDIUM/HIGH</a:t>
            </a:r>
          </a:p>
          <a:p>
            <a:r>
              <a:rPr lang="en-US" sz="1200" dirty="0" err="1" smtClean="0"/>
              <a:t>COVID</a:t>
            </a:r>
            <a:r>
              <a:rPr lang="en-US" sz="1200" dirty="0" smtClean="0"/>
              <a:t> Risk Level: LOW/MEDIUM/HIGH</a:t>
            </a:r>
          </a:p>
          <a:p>
            <a:r>
              <a:rPr lang="en-US" sz="1200" dirty="0" smtClean="0"/>
              <a:t>(Justify Risk Levels in attached DRAW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71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18106" y="1095468"/>
            <a:ext cx="3272231" cy="5413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Phase 1: Set-up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Timeline: 0600-0900 Pavilion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0600 Arrive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0630 Set-up Wash Stations (x3)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0700 Set-up Bounce House or whatever equipment is being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0800 Set Food Areas</a:t>
            </a:r>
          </a:p>
          <a:p>
            <a:pPr lvl="1"/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err="1" smtClean="0"/>
              <a:t>COVID</a:t>
            </a:r>
            <a:r>
              <a:rPr lang="en-US" sz="1400" b="0" dirty="0" smtClean="0"/>
              <a:t>: All personnel will wear masks (list all measures)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Bounce house (or other equipment), </a:t>
            </a:r>
            <a:r>
              <a:rPr lang="en-US" sz="1400" b="0" dirty="0" err="1" smtClean="0"/>
              <a:t>handwash</a:t>
            </a:r>
            <a:r>
              <a:rPr lang="en-US" sz="1400" b="0" dirty="0" smtClean="0"/>
              <a:t>/sanitization stations and food areas set-up (clearly mark locations on diagram)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Make this slide as detailed as possible with diagram and text descriptions.  Use multiple slides for different phases as needed.  Add distances between items to show social distancing in seating/dining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6761" y="44829"/>
            <a:ext cx="7772400" cy="48013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of Operations for (Unit Name)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36760" y="591864"/>
            <a:ext cx="7470627" cy="36933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(DD MMM </a:t>
            </a:r>
            <a:r>
              <a:rPr lang="en-US" sz="20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YYYY</a:t>
            </a:r>
            <a:r>
              <a:rPr lang="en-US" sz="20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7889" y="1095469"/>
            <a:ext cx="5667469" cy="4762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6119" y="4209861"/>
            <a:ext cx="669956" cy="117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46075" y="5109813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Pavilion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842481" y="4209859"/>
            <a:ext cx="669956" cy="117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80641" y="4209860"/>
            <a:ext cx="669956" cy="117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70828" y="5109813"/>
            <a:ext cx="583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Tents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053679" y="2661719"/>
            <a:ext cx="672229" cy="706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2961" y="3099944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Bounce House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053679" y="1937442"/>
            <a:ext cx="355359" cy="34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09038" y="2043282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Dunk Booth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4255489" y="3991252"/>
            <a:ext cx="102584" cy="1293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39897" y="3991251"/>
            <a:ext cx="102584" cy="1293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19536" y="3991250"/>
            <a:ext cx="102584" cy="1293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07905" y="3714251"/>
            <a:ext cx="1668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Hand Wash Stations</a:t>
            </a:r>
            <a:endParaRPr lang="en-US" sz="1200" dirty="0"/>
          </a:p>
        </p:txBody>
      </p:sp>
      <p:cxnSp>
        <p:nvCxnSpPr>
          <p:cNvPr id="21" name="Straight Connector 20"/>
          <p:cNvCxnSpPr>
            <a:stCxn id="19" idx="1"/>
            <a:endCxn id="19" idx="1"/>
          </p:cNvCxnSpPr>
          <p:nvPr/>
        </p:nvCxnSpPr>
        <p:spPr>
          <a:xfrm>
            <a:off x="6907905" y="38527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1"/>
            <a:endCxn id="16" idx="7"/>
          </p:cNvCxnSpPr>
          <p:nvPr/>
        </p:nvCxnSpPr>
        <p:spPr>
          <a:xfrm flipH="1">
            <a:off x="4343050" y="3852751"/>
            <a:ext cx="2564855" cy="157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1"/>
            <a:endCxn id="17" idx="7"/>
          </p:cNvCxnSpPr>
          <p:nvPr/>
        </p:nvCxnSpPr>
        <p:spPr>
          <a:xfrm flipH="1">
            <a:off x="5827458" y="3852751"/>
            <a:ext cx="1080447" cy="157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1"/>
            <a:endCxn id="18" idx="7"/>
          </p:cNvCxnSpPr>
          <p:nvPr/>
        </p:nvCxnSpPr>
        <p:spPr>
          <a:xfrm flipH="1">
            <a:off x="6607097" y="3852751"/>
            <a:ext cx="300808" cy="157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201623" y="1665838"/>
            <a:ext cx="2553078" cy="995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22300" y="2661719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Kids Games</a:t>
            </a: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6059764" y="2688473"/>
            <a:ext cx="102584" cy="1293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19" idx="1"/>
            <a:endCxn id="30" idx="5"/>
          </p:cNvCxnSpPr>
          <p:nvPr/>
        </p:nvCxnSpPr>
        <p:spPr>
          <a:xfrm flipH="1" flipV="1">
            <a:off x="6147325" y="2798842"/>
            <a:ext cx="760580" cy="105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35607" y="5930017"/>
            <a:ext cx="4106342" cy="579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Risk Assessment Level: LOW/MEDIUM/HIGH</a:t>
            </a:r>
          </a:p>
          <a:p>
            <a:r>
              <a:rPr lang="en-US" sz="1200" dirty="0" err="1" smtClean="0"/>
              <a:t>COVID</a:t>
            </a:r>
            <a:r>
              <a:rPr lang="en-US" sz="1200" dirty="0" smtClean="0"/>
              <a:t> Risk Level: LOW/MEDIUM/HIGH</a:t>
            </a:r>
          </a:p>
          <a:p>
            <a:r>
              <a:rPr lang="en-US" sz="1200" dirty="0" smtClean="0"/>
              <a:t>(Justify Risk Levels in attached DRAW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7306147" y="4354717"/>
            <a:ext cx="1448554" cy="27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837815" y="462632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Corn Hole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684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46340</TotalTime>
  <Words>773</Words>
  <Application>Microsoft Office PowerPoint</Application>
  <PresentationFormat>Letter Paper (8.5x11 in)</PresentationFormat>
  <Paragraphs>101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MS PGothic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of Installation Management</dc:title>
  <dc:creator>hayashis</dc:creator>
  <cp:lastModifiedBy>Mabee, Nelson S Mr CIV US USA IMCOM</cp:lastModifiedBy>
  <cp:revision>2446</cp:revision>
  <cp:lastPrinted>2021-07-30T01:41:33Z</cp:lastPrinted>
  <dcterms:created xsi:type="dcterms:W3CDTF">2002-07-30T17:31:36Z</dcterms:created>
  <dcterms:modified xsi:type="dcterms:W3CDTF">2021-07-30T06:17:51Z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